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91" r:id="rId4"/>
    <p:sldId id="306" r:id="rId5"/>
    <p:sldId id="294" r:id="rId6"/>
    <p:sldId id="295" r:id="rId7"/>
    <p:sldId id="292" r:id="rId8"/>
    <p:sldId id="299" r:id="rId9"/>
    <p:sldId id="297" r:id="rId10"/>
    <p:sldId id="298" r:id="rId11"/>
    <p:sldId id="300" r:id="rId12"/>
    <p:sldId id="302" r:id="rId13"/>
    <p:sldId id="305" r:id="rId14"/>
    <p:sldId id="307" r:id="rId15"/>
    <p:sldId id="301" r:id="rId16"/>
    <p:sldId id="258" r:id="rId17"/>
    <p:sldId id="293" r:id="rId18"/>
    <p:sldId id="288" r:id="rId19"/>
    <p:sldId id="289" r:id="rId20"/>
    <p:sldId id="290" r:id="rId21"/>
    <p:sldId id="303" r:id="rId22"/>
    <p:sldId id="304" r:id="rId23"/>
    <p:sldId id="269" r:id="rId24"/>
  </p:sldIdLst>
  <p:sldSz cx="12192000" cy="6858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华文行楷" panose="02010800040101010101" pitchFamily="2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 userDrawn="1">
          <p15:clr>
            <a:srgbClr val="A4A3A4"/>
          </p15:clr>
        </p15:guide>
        <p15:guide id="2" pos="3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7"/>
    <a:srgbClr val="B88B05"/>
    <a:srgbClr val="7B5C03"/>
    <a:srgbClr val="F9F8FA"/>
    <a:srgbClr val="B79159"/>
    <a:srgbClr val="F1C13C"/>
    <a:srgbClr val="B8C2BA"/>
    <a:srgbClr val="6B8B80"/>
    <a:srgbClr val="516F6E"/>
    <a:srgbClr val="CCB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1" autoAdjust="0"/>
    <p:restoredTop sz="96122" autoAdjust="0"/>
  </p:normalViewPr>
  <p:slideViewPr>
    <p:cSldViewPr snapToGrid="0" showGuides="1">
      <p:cViewPr varScale="1">
        <p:scale>
          <a:sx n="106" d="100"/>
          <a:sy n="106" d="100"/>
        </p:scale>
        <p:origin x="368" y="76"/>
      </p:cViewPr>
      <p:guideLst>
        <p:guide orient="horz" pos="2190"/>
        <p:guide pos="39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B0ABF-FFB1-4593-B271-1D5408A92DDB}" type="datetimeFigureOut">
              <a:rPr lang="zh-CN" altLang="en-US" smtClean="0"/>
              <a:t>2026/1/19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6228D-EC70-4DED-9C39-8EE58BC3AC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C17B-0F5A-9360-EA8A-CBCA42FE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B4DF65-DA2D-F7DF-9472-26841776B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93FCCE-6359-41C0-A994-A6D3926BF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plt.savefig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保存为矢量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0BDCE-7344-CE3F-2E1A-65601FEC0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359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8ADB-0062-3F56-948B-A60082B1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27C8CD-F482-4B1A-3B8D-89698F165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78D37D-0B56-F8AC-9997-244814321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plt.savefig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保存为矢量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8EF996-4B1B-EEFA-0D52-B8239539D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12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1890D-7ACE-D536-17AE-8125DA43F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A5A4E0-754A-B9E7-8AD6-5501411EC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233850-0F37-9E8E-9CE8-788A3E66C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游客服从改进的 </a:t>
            </a:r>
            <a:r>
              <a:rPr lang="en" altLang="zh-CN" dirty="0"/>
              <a:t>logistic </a:t>
            </a:r>
            <a:r>
              <a:rPr lang="zh-CN" altLang="en-US" dirty="0"/>
              <a:t>出发，但候选模型的对比还不够系统，比如可以显式比较几个不同的拥挤函数形式。</a:t>
            </a:r>
            <a:r>
              <a:rPr lang="en" altLang="zh-CN" dirty="0"/>
              <a:t>L-BFGS-B </a:t>
            </a:r>
            <a:r>
              <a:rPr lang="zh-CN" altLang="en-US" dirty="0"/>
              <a:t>的优化目标现在是一个加权的社会福利函数，权重基本是我们根据直觉设的，未来可以把权重来源解释得更详细，甚至尝试做一个多目标、画出 </a:t>
            </a:r>
            <a:r>
              <a:rPr lang="en" altLang="zh-CN" dirty="0"/>
              <a:t>Pareto </a:t>
            </a:r>
            <a:r>
              <a:rPr lang="zh-CN" altLang="en-US" dirty="0"/>
              <a:t>前沿，让政策选择更有弹性。系统动力学部分目前是纯确定性的 </a:t>
            </a:r>
            <a:r>
              <a:rPr lang="en" altLang="zh-CN" dirty="0"/>
              <a:t>ODE</a:t>
            </a:r>
            <a:r>
              <a:rPr lang="zh-CN" altLang="en" dirty="0"/>
              <a:t>，</a:t>
            </a:r>
            <a:r>
              <a:rPr lang="zh-CN" altLang="en-US" dirty="0"/>
              <a:t>附录里其实可以加一个离散版或者带随机扰动的小对比，来说明模型的适用边界。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3C37D5-C5E7-47F1-8AF7-B599EF20A0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90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45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plt.savefig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保存为矢量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215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2478-7021-2C8E-A521-E1B1E108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0D4206-7329-46E5-1E91-9B4237E43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E6A506-C725-AFA1-187D-C224E6B39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plt.savefig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保存为矢量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FC6624-31F0-2EF4-0B55-500058A2F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0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ACD31-44B2-B45F-9A8F-C9E65249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2B155A-0599-3D33-955A-A59F87D94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589E86-DD0F-2A8C-3A7E-53F16B30B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plt.savefig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保存为矢量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5B0C62-6BD8-7144-683B-73EF786AE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6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2959-87B6-5E8B-E86C-7BF5E4AEC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78FAE7-BABE-17B3-15E3-0B741CEEF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21C5F1-F492-957E-7954-EB58A69FA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plt.savefig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保存为矢量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933548-D028-852E-E41F-D44B14E89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29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76FF7-1BD2-7E79-1295-A61C04672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A610CC-E355-357F-AC2B-FC8412E3F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C00B4E-7235-D2F4-E3D9-A7AA3F0C8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plt.savefig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保存为矢量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314A61-B457-A65B-A23C-0A21E79DE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44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970F0-DEA2-8477-AF28-46F3A1AC0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E133C7-A023-68EF-17E4-2367B959F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359797-0CF1-9D07-B148-7CA78BDA3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plt.savefig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保存为矢量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2DFB3D-0896-B9C8-CB58-49EE466B0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078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B276-C292-A6B1-1731-2F2880F54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736F14-1DC0-7DA5-3B79-2D916B313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4DE98D-4980-64EE-2998-BF5E489F5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plt.savefig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保存为矢量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5EFA12-19FB-D11D-5794-E39BDDE9D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072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0778-A4AF-58E4-674C-32731580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7F39B4-5DAB-98DC-2526-01F053605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C0DC2-301A-9FCA-F1CE-AD19B1D67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plt.savefig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保存为矢量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134920-F7BC-E2A1-0386-67F08183F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79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EABD-67DC-FD78-687D-C9F2F040A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208A9A-72BB-D15F-99E6-623A953F2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1B0356-9EE8-790E-9E9E-6415FCDDA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plt.savefig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(“.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保存为矢量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729BB2-E590-C034-EB03-66BD1B8A2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228D-EC70-4DED-9C39-8EE58BC3AC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24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635" y="635"/>
            <a:ext cx="12191365" cy="4819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6616700"/>
            <a:ext cx="12191365" cy="24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270"/>
            <a:ext cx="2005965" cy="48133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616700"/>
            <a:ext cx="6095365" cy="241935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" y="-36195"/>
            <a:ext cx="1421130" cy="519430"/>
          </a:xfrm>
          <a:prstGeom prst="rect">
            <a:avLst/>
          </a:prstGeom>
        </p:spPr>
      </p:pic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775" y="-36195"/>
            <a:ext cx="958850" cy="518795"/>
          </a:xfrm>
          <a:prstGeom prst="rect">
            <a:avLst/>
          </a:prstGeom>
        </p:spPr>
      </p:pic>
      <p:pic>
        <p:nvPicPr>
          <p:cNvPr id="11" name="图片 10" descr="徽标&#10;&#10;AI 生成的内容可能不正确。"/>
          <p:cNvPicPr>
            <a:picLocks noChangeAspect="1"/>
          </p:cNvPicPr>
          <p:nvPr userDrawn="1"/>
        </p:nvPicPr>
        <p:blipFill>
          <a:blip r:embed="rId4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16"/>
          <a:stretch>
            <a:fillRect/>
          </a:stretch>
        </p:blipFill>
        <p:spPr>
          <a:xfrm>
            <a:off x="8554720" y="1041400"/>
            <a:ext cx="3637280" cy="527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2026/1/19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2026/1/19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2026/1/19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2026/1/19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482883" y="400717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2026/1/19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2026/1/19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2026/1/19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2026/1/19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504F-ED1A-4212-8D17-CEBD940E4721}" type="datetimeFigureOut">
              <a:rPr lang="zh-CN" altLang="en-US" smtClean="0"/>
              <a:t>2026/1/19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35" y="635"/>
            <a:ext cx="12191365" cy="4819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616700"/>
            <a:ext cx="12191365" cy="24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1270"/>
            <a:ext cx="2005965" cy="48133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616700"/>
            <a:ext cx="6095365" cy="241935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" y="-36195"/>
            <a:ext cx="1421130" cy="519430"/>
          </a:xfrm>
          <a:prstGeom prst="rect">
            <a:avLst/>
          </a:prstGeom>
        </p:spPr>
      </p:pic>
      <p:pic>
        <p:nvPicPr>
          <p:cNvPr id="11" name="图片 10" descr="图片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9775" y="-36195"/>
            <a:ext cx="958850" cy="518795"/>
          </a:xfrm>
          <a:prstGeom prst="rect">
            <a:avLst/>
          </a:prstGeom>
        </p:spPr>
      </p:pic>
      <p:pic>
        <p:nvPicPr>
          <p:cNvPr id="12" name="图片 11" descr="徽标&#10;&#10;AI 生成的内容可能不正确。"/>
          <p:cNvPicPr>
            <a:picLocks noChangeAspect="1"/>
          </p:cNvPicPr>
          <p:nvPr userDrawn="1"/>
        </p:nvPicPr>
        <p:blipFill>
          <a:blip r:embed="rId1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16"/>
          <a:stretch>
            <a:fillRect/>
          </a:stretch>
        </p:blipFill>
        <p:spPr>
          <a:xfrm>
            <a:off x="8554720" y="1041400"/>
            <a:ext cx="3637280" cy="52793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504F-ED1A-4212-8D17-CEBD940E4721}" type="datetimeFigureOut">
              <a:rPr lang="zh-CN" altLang="en-US" smtClean="0"/>
              <a:t>2026/1/19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86612-A4CC-46D6-A420-CAFA3FA06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79731" y="1417109"/>
            <a:ext cx="11029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003F8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美赛复盘：如何用数学模型解决“过度旅游”难题？</a:t>
            </a:r>
            <a:endParaRPr lang="zh-CN" altLang="en-US" sz="6000" b="1" dirty="0">
              <a:solidFill>
                <a:srgbClr val="003F8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14875" y="2353616"/>
            <a:ext cx="5341257" cy="1617906"/>
            <a:chOff x="7456068" y="2413337"/>
            <a:chExt cx="5341257" cy="1617906"/>
          </a:xfrm>
        </p:grpSpPr>
        <p:sp>
          <p:nvSpPr>
            <p:cNvPr id="10" name="文本框 9"/>
            <p:cNvSpPr txBox="1"/>
            <p:nvPr/>
          </p:nvSpPr>
          <p:spPr>
            <a:xfrm>
              <a:off x="8155857" y="2413337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050" i="1" dirty="0">
                <a:solidFill>
                  <a:srgbClr val="B88B05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7456068" y="3445406"/>
              <a:ext cx="5341257" cy="585837"/>
            </a:xfrm>
            <a:prstGeom prst="roundRect">
              <a:avLst>
                <a:gd name="adj" fmla="val 50000"/>
              </a:avLst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39767" y="3504574"/>
              <a:ext cx="4860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——MCM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2025B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题 经验分享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405107" y="4292608"/>
            <a:ext cx="5047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成员：董嘉铖，陈奕乐，何诺语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CDB64-DFB8-F49E-00D2-1ED4DBDA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CBEA33AC-EDEE-128D-7852-C4D5F9070442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0688CB8-A45D-E4C0-BFAB-2B295A294B78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84AB9B-C307-6125-6465-51E00A497FD7}"/>
              </a:ext>
            </a:extLst>
          </p:cNvPr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AC91815-6D9B-C3B6-66A0-782E6C36A256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敏感性分析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7D75A9-7B9F-B77D-9248-A1D59425ED38}"/>
              </a:ext>
            </a:extLst>
          </p:cNvPr>
          <p:cNvSpPr txBox="1"/>
          <p:nvPr/>
        </p:nvSpPr>
        <p:spPr>
          <a:xfrm>
            <a:off x="551497" y="2658467"/>
            <a:ext cx="5133643" cy="19862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敏感性分析是很必要的一步，所有模型必须经过这一考验，以证明模型的鲁棒性。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环境恢复系数、基础设施投资回报率、游客需求弹性、财政预算等可变因素会影响当地的整体旅游人数状况。我们需要根据这些参数的变化，来打造稳定的旅游模型。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B072A6D-3C33-58CB-6444-B8FE50F7937C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5F0C672-5F64-A7AB-A62C-EF8DDDC94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54" y="1820425"/>
            <a:ext cx="4826049" cy="32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AC8F0-642D-9915-C4C2-A3C5BD97A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1F9741DD-CCEA-5BA1-4ADB-64652CE8CA95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AA421DD-4CAA-C589-FB02-F9689DD117EB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628EEE-5240-FD3F-92F1-68F11DE3E652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论文美工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AC83169-9827-2498-93E5-B5DCB54B648B}"/>
              </a:ext>
            </a:extLst>
          </p:cNvPr>
          <p:cNvSpPr txBox="1"/>
          <p:nvPr/>
        </p:nvSpPr>
        <p:spPr>
          <a:xfrm>
            <a:off x="481966" y="1557061"/>
            <a:ext cx="2097115" cy="6673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美工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非常重要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这是一些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matplotlib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自带配色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C128E22-2BF0-9FFF-E982-76AA3089681F}"/>
              </a:ext>
            </a:extLst>
          </p:cNvPr>
          <p:cNvCxnSpPr/>
          <p:nvPr/>
        </p:nvCxnSpPr>
        <p:spPr>
          <a:xfrm>
            <a:off x="481966" y="1581739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83A7516-BC1A-E924-8FF0-A8E2FD920A30}"/>
              </a:ext>
            </a:extLst>
          </p:cNvPr>
          <p:cNvSpPr txBox="1"/>
          <p:nvPr/>
        </p:nvSpPr>
        <p:spPr>
          <a:xfrm>
            <a:off x="481966" y="3058786"/>
            <a:ext cx="23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cmap</a:t>
            </a:r>
            <a:r>
              <a:rPr lang="en" altLang="zh-CN" dirty="0"/>
              <a:t>='</a:t>
            </a:r>
            <a:r>
              <a:rPr lang="en" altLang="zh-CN" dirty="0" err="1"/>
              <a:t>Blues_r</a:t>
            </a:r>
            <a:r>
              <a:rPr lang="en" altLang="zh-CN" dirty="0"/>
              <a:t>'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0EE677-DB87-37DC-E31F-4786FE8BC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136" y="1634136"/>
            <a:ext cx="2996596" cy="20332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31414C-BBE7-BA8E-A703-265BC25BC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081" y="3645138"/>
            <a:ext cx="3083140" cy="20746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5BD196-C8A5-ED60-EED5-83A81CE6C454}"/>
              </a:ext>
            </a:extLst>
          </p:cNvPr>
          <p:cNvSpPr txBox="1"/>
          <p:nvPr/>
        </p:nvSpPr>
        <p:spPr>
          <a:xfrm>
            <a:off x="481966" y="5228992"/>
            <a:ext cx="23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cmap</a:t>
            </a:r>
            <a:r>
              <a:rPr lang="en" altLang="zh-CN" dirty="0"/>
              <a:t>='</a:t>
            </a:r>
            <a:r>
              <a:rPr lang="en" altLang="zh-CN" dirty="0" err="1"/>
              <a:t>RdYlGn_r</a:t>
            </a:r>
            <a:r>
              <a:rPr lang="en" altLang="zh-CN" dirty="0"/>
              <a:t>'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1EE3E9-9E31-665D-0929-C20B37AC8BF5}"/>
              </a:ext>
            </a:extLst>
          </p:cNvPr>
          <p:cNvSpPr txBox="1"/>
          <p:nvPr/>
        </p:nvSpPr>
        <p:spPr>
          <a:xfrm>
            <a:off x="7226337" y="3174307"/>
            <a:ext cx="23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bwr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057214-9C64-F8D8-2649-EF14DF8AE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011" y="957887"/>
            <a:ext cx="2983561" cy="25857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B9C7FBF-910F-6224-7212-5D6B1D613556}"/>
              </a:ext>
            </a:extLst>
          </p:cNvPr>
          <p:cNvSpPr txBox="1"/>
          <p:nvPr/>
        </p:nvSpPr>
        <p:spPr>
          <a:xfrm>
            <a:off x="9873102" y="5753037"/>
            <a:ext cx="239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GnBu</a:t>
            </a:r>
            <a:endParaRPr lang="en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172751-8926-17ED-A35C-94F6F1968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050" y="3716848"/>
            <a:ext cx="3444052" cy="235389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E5421C3-6043-4CC4-15A0-8BBFCBC006AC}"/>
              </a:ext>
            </a:extLst>
          </p:cNvPr>
          <p:cNvSpPr txBox="1"/>
          <p:nvPr/>
        </p:nvSpPr>
        <p:spPr>
          <a:xfrm>
            <a:off x="106258" y="6153307"/>
            <a:ext cx="6131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https://echarts.apache.org/examples/zh/</a:t>
            </a:r>
            <a:endParaRPr lang="zh-CN" altLang="en-US" sz="16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357F25E-4F44-F168-7498-90028285C2C1}"/>
              </a:ext>
            </a:extLst>
          </p:cNvPr>
          <p:cNvCxnSpPr/>
          <p:nvPr/>
        </p:nvCxnSpPr>
        <p:spPr>
          <a:xfrm>
            <a:off x="524800" y="571124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3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E65BA-BBCB-434B-C233-5CEFB4C43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FDF7993E-DB52-4904-0901-6BDE92E7D88F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6B579EA-5876-5A4B-7FA3-1C9B37885135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275DBBE-F9B0-A922-AAA6-ED589427DD2E}"/>
              </a:ext>
            </a:extLst>
          </p:cNvPr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D59A608-6FE0-25BA-CF67-E806296C0B87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论文结构设计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CB9C464-5844-D0F6-A3A3-047515420297}"/>
              </a:ext>
            </a:extLst>
          </p:cNvPr>
          <p:cNvSpPr txBox="1"/>
          <p:nvPr/>
        </p:nvSpPr>
        <p:spPr>
          <a:xfrm>
            <a:off x="542629" y="1802113"/>
            <a:ext cx="5133643" cy="42483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论文中的第一张图至关重要，用数据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+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问题重述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+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可视化吸引评委的注意力。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先介绍各因素的实际意义，再给出模型，让读者阅读时有一个良好的梯度。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通过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L-BFGS-B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找到最优策略，将结果转化为税率分配。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最后按照题目要求，将数据迁移（到三亚）和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Memo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完成。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问题 → 模型 → 算法 → 实验 → 政策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232C88D-60EC-B7E0-F726-9ED193776496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20B4279-BDE7-7A15-C018-F59EA4292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13" y="1328937"/>
            <a:ext cx="4981984" cy="44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F27594-C5A6-1EA5-CFB6-0F2EB05349B4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714377-EC7E-52DE-2199-E1D3764B9768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摘要写作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E7CDB4-DF00-62DB-45AD-E3AB7BB4F8B1}"/>
              </a:ext>
            </a:extLst>
          </p:cNvPr>
          <p:cNvSpPr txBox="1"/>
          <p:nvPr/>
        </p:nvSpPr>
        <p:spPr>
          <a:xfrm>
            <a:off x="481966" y="1795688"/>
            <a:ext cx="47871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摘要很重要！最后一天有必要通宵打磨摘要，可以有一定科研气息，但不要多。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摘要要写得具体，第三人称陈述自己使用了什么方法（如</a:t>
            </a:r>
            <a:r>
              <a:rPr lang="e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L-BFGS-B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优化），达到了什么样的成果。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开篇第一句话可以就问题本身出发，不要以“这篇文章”来开头。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13C0E6-F6A8-355B-89B2-7BD4B9338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776" y="833046"/>
            <a:ext cx="7772400" cy="4120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E620F1-E7D1-133F-DFD9-B64A7558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63" y="1417116"/>
            <a:ext cx="5994400" cy="431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55A434-B87E-F058-51B5-D5F8BDEA5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713" y="2020982"/>
            <a:ext cx="3496650" cy="3455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5B432-F8B5-E154-AC09-1B238EBD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088" y="2538647"/>
            <a:ext cx="4502275" cy="3647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7C17DA-EB7F-2262-1451-00BBD0744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576" y="5286774"/>
            <a:ext cx="10222960" cy="8952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25FDC7-9891-D41C-8CD7-324CCBB5C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76" y="4522837"/>
            <a:ext cx="7772400" cy="343044"/>
          </a:xfrm>
          <a:prstGeom prst="rect">
            <a:avLst/>
          </a:prstGeom>
        </p:spPr>
      </p:pic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D25D073C-E07B-7655-1128-81DF05495D9A}"/>
              </a:ext>
            </a:extLst>
          </p:cNvPr>
          <p:cNvCxnSpPr>
            <a:cxnSpLocks/>
          </p:cNvCxnSpPr>
          <p:nvPr/>
        </p:nvCxnSpPr>
        <p:spPr>
          <a:xfrm>
            <a:off x="463271" y="4279353"/>
            <a:ext cx="4805846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8">
            <a:extLst>
              <a:ext uri="{FF2B5EF4-FFF2-40B4-BE49-F238E27FC236}">
                <a16:creationId xmlns:a16="http://schemas.microsoft.com/office/drawing/2014/main" id="{794A4A0A-2BA0-E0FD-A385-33387193C0D5}"/>
              </a:ext>
            </a:extLst>
          </p:cNvPr>
          <p:cNvCxnSpPr>
            <a:cxnSpLocks/>
          </p:cNvCxnSpPr>
          <p:nvPr/>
        </p:nvCxnSpPr>
        <p:spPr>
          <a:xfrm>
            <a:off x="496570" y="1691805"/>
            <a:ext cx="4772547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898CAFA-3C32-23FD-5737-71BD8D841402}"/>
              </a:ext>
            </a:extLst>
          </p:cNvPr>
          <p:cNvSpPr txBox="1"/>
          <p:nvPr/>
        </p:nvSpPr>
        <p:spPr>
          <a:xfrm>
            <a:off x="6324084" y="3593119"/>
            <a:ext cx="466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i="1" dirty="0">
                <a:solidFill>
                  <a:srgbClr val="003F87"/>
                </a:solidFill>
              </a:rPr>
              <a:t>背景 → 方法 → 结果 → 贡献</a:t>
            </a:r>
          </a:p>
        </p:txBody>
      </p: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AF8E5F55-A8DE-1349-ADE7-6B590209023E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5350600" y="1245050"/>
            <a:ext cx="973484" cy="257890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任意形状 31">
            <a:extLst>
              <a:ext uri="{FF2B5EF4-FFF2-40B4-BE49-F238E27FC236}">
                <a16:creationId xmlns:a16="http://schemas.microsoft.com/office/drawing/2014/main" id="{7E7D2C9F-459E-1BD7-BC5E-705B814F0D54}"/>
              </a:ext>
            </a:extLst>
          </p:cNvPr>
          <p:cNvSpPr/>
          <p:nvPr/>
        </p:nvSpPr>
        <p:spPr>
          <a:xfrm>
            <a:off x="6803516" y="2254313"/>
            <a:ext cx="928143" cy="1294645"/>
          </a:xfrm>
          <a:custGeom>
            <a:avLst/>
            <a:gdLst>
              <a:gd name="connsiteX0" fmla="*/ 928143 w 928143"/>
              <a:gd name="connsiteY0" fmla="*/ 1294645 h 1294645"/>
              <a:gd name="connsiteX1" fmla="*/ 13743 w 928143"/>
              <a:gd name="connsiteY1" fmla="*/ 588475 h 1294645"/>
              <a:gd name="connsiteX2" fmla="*/ 375882 w 928143"/>
              <a:gd name="connsiteY2" fmla="*/ 0 h 129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143" h="1294645">
                <a:moveTo>
                  <a:pt x="928143" y="1294645"/>
                </a:moveTo>
                <a:cubicBezTo>
                  <a:pt x="516964" y="1049447"/>
                  <a:pt x="105786" y="804249"/>
                  <a:pt x="13743" y="588475"/>
                </a:cubicBezTo>
                <a:cubicBezTo>
                  <a:pt x="-78301" y="372701"/>
                  <a:pt x="320052" y="89026"/>
                  <a:pt x="375882" y="0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20216B8-6919-C6FF-6FC8-07131D91F01A}"/>
              </a:ext>
            </a:extLst>
          </p:cNvPr>
          <p:cNvCxnSpPr>
            <a:stCxn id="32" idx="2"/>
          </p:cNvCxnSpPr>
          <p:nvPr/>
        </p:nvCxnSpPr>
        <p:spPr>
          <a:xfrm flipV="1">
            <a:off x="7179398" y="2206625"/>
            <a:ext cx="50077" cy="4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任意形状 54">
            <a:extLst>
              <a:ext uri="{FF2B5EF4-FFF2-40B4-BE49-F238E27FC236}">
                <a16:creationId xmlns:a16="http://schemas.microsoft.com/office/drawing/2014/main" id="{9FC44213-D0D0-3D31-2312-669FECFAC6B5}"/>
              </a:ext>
            </a:extLst>
          </p:cNvPr>
          <p:cNvSpPr/>
          <p:nvPr/>
        </p:nvSpPr>
        <p:spPr>
          <a:xfrm>
            <a:off x="8194541" y="4088424"/>
            <a:ext cx="1731974" cy="601019"/>
          </a:xfrm>
          <a:custGeom>
            <a:avLst/>
            <a:gdLst>
              <a:gd name="connsiteX0" fmla="*/ 1714500 w 1714500"/>
              <a:gd name="connsiteY0" fmla="*/ 0 h 650631"/>
              <a:gd name="connsiteX1" fmla="*/ 958362 w 1714500"/>
              <a:gd name="connsiteY1" fmla="*/ 483577 h 650631"/>
              <a:gd name="connsiteX2" fmla="*/ 0 w 1714500"/>
              <a:gd name="connsiteY2" fmla="*/ 650631 h 65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650631">
                <a:moveTo>
                  <a:pt x="1714500" y="0"/>
                </a:moveTo>
                <a:cubicBezTo>
                  <a:pt x="1479306" y="187569"/>
                  <a:pt x="1244112" y="375139"/>
                  <a:pt x="958362" y="483577"/>
                </a:cubicBezTo>
                <a:cubicBezTo>
                  <a:pt x="672612" y="592015"/>
                  <a:pt x="336306" y="621323"/>
                  <a:pt x="0" y="650631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6" name="任意形状 55">
            <a:extLst>
              <a:ext uri="{FF2B5EF4-FFF2-40B4-BE49-F238E27FC236}">
                <a16:creationId xmlns:a16="http://schemas.microsoft.com/office/drawing/2014/main" id="{3F24D517-DFFB-99C9-8F18-8A5D79129C6B}"/>
              </a:ext>
            </a:extLst>
          </p:cNvPr>
          <p:cNvSpPr/>
          <p:nvPr/>
        </p:nvSpPr>
        <p:spPr>
          <a:xfrm>
            <a:off x="9249508" y="3172180"/>
            <a:ext cx="2579052" cy="2384558"/>
          </a:xfrm>
          <a:custGeom>
            <a:avLst/>
            <a:gdLst>
              <a:gd name="connsiteX0" fmla="*/ 0 w 2579052"/>
              <a:gd name="connsiteY0" fmla="*/ 467835 h 2384558"/>
              <a:gd name="connsiteX1" fmla="*/ 1758461 w 2579052"/>
              <a:gd name="connsiteY1" fmla="*/ 19428 h 2384558"/>
              <a:gd name="connsiteX2" fmla="*/ 2576146 w 2579052"/>
              <a:gd name="connsiteY2" fmla="*/ 1039335 h 2384558"/>
              <a:gd name="connsiteX3" fmla="*/ 1503484 w 2579052"/>
              <a:gd name="connsiteY3" fmla="*/ 2384558 h 238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052" h="2384558">
                <a:moveTo>
                  <a:pt x="0" y="467835"/>
                </a:moveTo>
                <a:cubicBezTo>
                  <a:pt x="664551" y="196006"/>
                  <a:pt x="1329103" y="-75822"/>
                  <a:pt x="1758461" y="19428"/>
                </a:cubicBezTo>
                <a:cubicBezTo>
                  <a:pt x="2187819" y="114678"/>
                  <a:pt x="2618642" y="645147"/>
                  <a:pt x="2576146" y="1039335"/>
                </a:cubicBezTo>
                <a:cubicBezTo>
                  <a:pt x="2533650" y="1433523"/>
                  <a:pt x="2018567" y="1909040"/>
                  <a:pt x="1503484" y="2384558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F63E8FAC-C7CC-36BE-631B-6C299CF6D7CE}"/>
              </a:ext>
            </a:extLst>
          </p:cNvPr>
          <p:cNvCxnSpPr>
            <a:cxnSpLocks/>
            <a:stCxn id="55" idx="2"/>
            <a:endCxn id="10" idx="3"/>
          </p:cNvCxnSpPr>
          <p:nvPr/>
        </p:nvCxnSpPr>
        <p:spPr>
          <a:xfrm flipH="1">
            <a:off x="8123976" y="4689443"/>
            <a:ext cx="70565" cy="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F4AE7B52-7930-34A4-472A-3B11E5006FB5}"/>
              </a:ext>
            </a:extLst>
          </p:cNvPr>
          <p:cNvCxnSpPr>
            <a:stCxn id="56" idx="3"/>
          </p:cNvCxnSpPr>
          <p:nvPr/>
        </p:nvCxnSpPr>
        <p:spPr>
          <a:xfrm flipH="1">
            <a:off x="10710333" y="5556738"/>
            <a:ext cx="42659" cy="4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61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4EC4B-3B7A-2743-E867-469F1414C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320269-183D-770E-6128-1542D5CC213B}"/>
              </a:ext>
            </a:extLst>
          </p:cNvPr>
          <p:cNvSpPr/>
          <p:nvPr/>
        </p:nvSpPr>
        <p:spPr>
          <a:xfrm>
            <a:off x="481966" y="880745"/>
            <a:ext cx="1468215" cy="85095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B5BA1D-F056-FCBF-72A0-CA5EEB6980C8}"/>
              </a:ext>
            </a:extLst>
          </p:cNvPr>
          <p:cNvSpPr txBox="1"/>
          <p:nvPr/>
        </p:nvSpPr>
        <p:spPr>
          <a:xfrm>
            <a:off x="561308" y="948876"/>
            <a:ext cx="13160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图表为主减少文字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4A9562F-80B7-5335-173F-99ED42CE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28" y="591962"/>
            <a:ext cx="3132686" cy="60395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E8931E-7E8D-E1C6-B8BA-CB5C50161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90" y="575184"/>
            <a:ext cx="3132686" cy="604704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626C083-1F0C-99D4-0E4F-A8754BA19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276" y="565946"/>
            <a:ext cx="3056855" cy="594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7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77B7B-4380-0148-B1D8-0CBCBB8FF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2335E566-5897-C3C0-6750-4316ECC16E43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B5C4C5-44CB-A65E-C369-285255CF7B0A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295D2AC-154A-AB3C-C3BF-69A445D86941}"/>
              </a:ext>
            </a:extLst>
          </p:cNvPr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80717BD-D8A8-B552-64EB-34C7E2D5AB55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复盘提升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1AEFEC-93CD-2CF0-13B4-6B79B3752A48}"/>
              </a:ext>
            </a:extLst>
          </p:cNvPr>
          <p:cNvSpPr txBox="1"/>
          <p:nvPr/>
        </p:nvSpPr>
        <p:spPr>
          <a:xfrm>
            <a:off x="551497" y="1734125"/>
            <a:ext cx="5133643" cy="43188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图片没有用矢量图画，但是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plt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提供矢量图选项。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通过这两行代码可以直接导出矢量的图片，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并且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pdf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格式图中文字可被选中。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CD31B5B-B7F6-9CFD-D641-3DD907CD8D13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0FB693B-8CD4-4B90-B3AB-B6B6AC34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57" y="2298700"/>
            <a:ext cx="5052721" cy="5127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7B5A77-73B8-816C-F556-F5717F96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679" y="1197185"/>
            <a:ext cx="4890051" cy="4737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C3ABCA-987C-D8BF-9504-7E6FA0F7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99" y="3912452"/>
            <a:ext cx="4826049" cy="19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679367" y="2501642"/>
            <a:ext cx="6833265" cy="1584396"/>
            <a:chOff x="2679367" y="2206100"/>
            <a:chExt cx="6833265" cy="2057400"/>
          </a:xfrm>
          <a:solidFill>
            <a:srgbClr val="003F87"/>
          </a:solidFill>
        </p:grpSpPr>
        <p:sp>
          <p:nvSpPr>
            <p:cNvPr id="7" name="矩形: 圆角 6"/>
            <p:cNvSpPr/>
            <p:nvPr/>
          </p:nvSpPr>
          <p:spPr>
            <a:xfrm>
              <a:off x="2679367" y="2206100"/>
              <a:ext cx="6833265" cy="2057400"/>
            </a:xfrm>
            <a:prstGeom prst="roundRect">
              <a:avLst>
                <a:gd name="adj" fmla="val 123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62894" y="2879555"/>
              <a:ext cx="4957231" cy="91921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" altLang="zh-CN" sz="4000" dirty="0">
                  <a:solidFill>
                    <a:schemeClr val="bg1"/>
                  </a:solidFill>
                </a:rPr>
                <a:t>Preparation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91688" y="2228530"/>
            <a:ext cx="5105400" cy="565497"/>
            <a:chOff x="6210300" y="832582"/>
            <a:chExt cx="5105400" cy="565497"/>
          </a:xfrm>
        </p:grpSpPr>
        <p:sp>
          <p:nvSpPr>
            <p:cNvPr id="12" name="矩形: 圆角 11"/>
            <p:cNvSpPr/>
            <p:nvPr/>
          </p:nvSpPr>
          <p:spPr>
            <a:xfrm>
              <a:off x="6210300" y="832582"/>
              <a:ext cx="5105400" cy="56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3F8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918995" y="8437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+mn-lt"/>
                </a:rPr>
                <a:t>前期准备</a:t>
              </a:r>
            </a:p>
          </p:txBody>
        </p:sp>
      </p:grpSp>
      <p:sp>
        <p:nvSpPr>
          <p:cNvPr id="4" name="椭圆 3"/>
          <p:cNvSpPr/>
          <p:nvPr/>
        </p:nvSpPr>
        <p:spPr>
          <a:xfrm>
            <a:off x="3408680" y="2141220"/>
            <a:ext cx="761365" cy="751840"/>
          </a:xfrm>
          <a:prstGeom prst="ellipse">
            <a:avLst/>
          </a:prstGeom>
          <a:solidFill>
            <a:srgbClr val="003F87"/>
          </a:solidFill>
          <a:ln w="158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F87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8109" y="2223222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56BEE-3179-ABFE-3963-9D9B9FDF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EE56F8BE-61B2-FA4B-D0EA-8D53D636A6C1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EEAB58-0639-96E1-CDF4-3D37F16DDF8D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981A990-65B2-57CF-ECFE-861B782C95BE}"/>
              </a:ext>
            </a:extLst>
          </p:cNvPr>
          <p:cNvCxnSpPr/>
          <p:nvPr/>
        </p:nvCxnSpPr>
        <p:spPr>
          <a:xfrm>
            <a:off x="481966" y="3818344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7416625-3759-B154-B359-E2D47F8ED639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寻找队友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49F436-FB27-A8FF-C3B6-113C3FA2D021}"/>
              </a:ext>
            </a:extLst>
          </p:cNvPr>
          <p:cNvSpPr txBox="1"/>
          <p:nvPr/>
        </p:nvSpPr>
        <p:spPr>
          <a:xfrm>
            <a:off x="526996" y="1698454"/>
            <a:ext cx="5133643" cy="20219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我们的队伍中有两位同学是土木工程专业的，在大一的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CEE190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课程中，大部分作业为技术报告写作，这对比赛起到了很大的帮助。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同时，比赛的时候三个人最好可以都呆在学校或者同一个地方线下参赛，可以大大提升沟通效率。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CE39AC3-D90F-177C-3C51-315F6881F75C}"/>
              </a:ext>
            </a:extLst>
          </p:cNvPr>
          <p:cNvCxnSpPr/>
          <p:nvPr/>
        </p:nvCxnSpPr>
        <p:spPr>
          <a:xfrm>
            <a:off x="481966" y="1575744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E0DAF03-61F5-24FD-653C-30EAA29CBAFC}"/>
              </a:ext>
            </a:extLst>
          </p:cNvPr>
          <p:cNvSpPr txBox="1"/>
          <p:nvPr/>
        </p:nvSpPr>
        <p:spPr>
          <a:xfrm>
            <a:off x="628181" y="4611757"/>
            <a:ext cx="50542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800" dirty="0"/>
              <a:t>展示队友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B8481-D6B1-793F-294E-58BEA8C0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63" y="1121237"/>
            <a:ext cx="3796877" cy="4615526"/>
          </a:xfrm>
          <a:prstGeom prst="rect">
            <a:avLst/>
          </a:prstGeom>
        </p:spPr>
      </p:pic>
      <p:pic>
        <p:nvPicPr>
          <p:cNvPr id="5" name="图片 4" descr="图片包含 室内, 人, 笔记本, 桌子&#10;&#10;AI 生成的内容可能不正确。">
            <a:extLst>
              <a:ext uri="{FF2B5EF4-FFF2-40B4-BE49-F238E27FC236}">
                <a16:creationId xmlns:a16="http://schemas.microsoft.com/office/drawing/2014/main" id="{9D32670C-D591-7831-2096-084E4EAD7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6" y="3950967"/>
            <a:ext cx="4433950" cy="2493610"/>
          </a:xfrm>
          <a:prstGeom prst="rect">
            <a:avLst/>
          </a:prstGeom>
        </p:spPr>
      </p:pic>
      <p:pic>
        <p:nvPicPr>
          <p:cNvPr id="7" name="图片 6" descr="娃娃站在一起&#10;&#10;AI 生成的内容可能不正确。">
            <a:extLst>
              <a:ext uri="{FF2B5EF4-FFF2-40B4-BE49-F238E27FC236}">
                <a16:creationId xmlns:a16="http://schemas.microsoft.com/office/drawing/2014/main" id="{B7A57121-3084-0D49-5EC0-871E647E9B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57" y="940848"/>
            <a:ext cx="3169296" cy="52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软件准备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1966" y="1814515"/>
            <a:ext cx="4209415" cy="673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草稿、作图工具：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Goodnotes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、可画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队友间灵活交流，快速作出美观图片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444F317C-ED46-24A7-BC7E-ED5A660FE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" r="4474"/>
          <a:stretch>
            <a:fillRect/>
          </a:stretch>
        </p:blipFill>
        <p:spPr>
          <a:xfrm>
            <a:off x="719455" y="2762234"/>
            <a:ext cx="4711148" cy="32150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3B4E93-4B89-F618-8982-8DF047AE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078" y="972764"/>
            <a:ext cx="4802579" cy="515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03750-C189-729F-415B-DA3DB2DBD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08996DD7-0426-ABBD-C57B-519E24B64A4E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C55FB16-8483-5D55-789A-08AE5ECF01D7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EC0692D-2DD1-0C14-D36B-7E305C53C573}"/>
              </a:ext>
            </a:extLst>
          </p:cNvPr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FF55F29-11DE-0F90-C0B4-ADBAD9DA1F44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软件准备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AE1535-0F0E-76E5-250F-5A6AD9046E56}"/>
              </a:ext>
            </a:extLst>
          </p:cNvPr>
          <p:cNvSpPr txBox="1"/>
          <p:nvPr/>
        </p:nvSpPr>
        <p:spPr>
          <a:xfrm>
            <a:off x="481966" y="1814515"/>
            <a:ext cx="5133643" cy="13361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代码、作图工具：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Python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+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Matplotlib 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Matlab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能够画出高级的数据图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合适的颜色搭配可以让审稿人眼前一亮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E5C00CE-95DF-3660-5702-960AAE084C57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0A1382A-B1A6-224C-04DA-71367090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26" y="942947"/>
            <a:ext cx="2633810" cy="22375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CC0119-06A8-FEA4-DB50-CDD2B00DC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86" y="1032401"/>
            <a:ext cx="2730801" cy="22375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DDE57D-B1B0-9448-6B36-3BB626A3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917" y="3359426"/>
            <a:ext cx="3971251" cy="2758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26E5DD-413A-F6E9-F877-016A3746F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63" y="3047139"/>
            <a:ext cx="2110184" cy="30711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2B5D3A-4553-8C77-66D6-7089EEB1336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5934"/>
          <a:stretch>
            <a:fillRect/>
          </a:stretch>
        </p:blipFill>
        <p:spPr>
          <a:xfrm>
            <a:off x="2867290" y="3047139"/>
            <a:ext cx="2536042" cy="30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7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679367" y="2501642"/>
            <a:ext cx="6833265" cy="1584396"/>
            <a:chOff x="2679367" y="2206100"/>
            <a:chExt cx="6833265" cy="2057400"/>
          </a:xfrm>
          <a:solidFill>
            <a:srgbClr val="003F87"/>
          </a:solidFill>
        </p:grpSpPr>
        <p:sp>
          <p:nvSpPr>
            <p:cNvPr id="7" name="矩形: 圆角 6"/>
            <p:cNvSpPr/>
            <p:nvPr/>
          </p:nvSpPr>
          <p:spPr>
            <a:xfrm>
              <a:off x="2679367" y="2206100"/>
              <a:ext cx="6833265" cy="2057400"/>
            </a:xfrm>
            <a:prstGeom prst="roundRect">
              <a:avLst>
                <a:gd name="adj" fmla="val 123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147997" y="2879776"/>
              <a:ext cx="5958205" cy="91774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000" dirty="0">
                  <a:solidFill>
                    <a:schemeClr val="bg1"/>
                  </a:solidFill>
                  <a:ea typeface="微软雅黑" panose="020B0503020204020204" charset="-122"/>
                  <a:cs typeface="+mn-ea"/>
                  <a:sym typeface="+mn-lt"/>
                </a:rPr>
                <a:t>Solution Approach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91688" y="2228530"/>
            <a:ext cx="5105400" cy="565497"/>
            <a:chOff x="6210300" y="832582"/>
            <a:chExt cx="5105400" cy="565497"/>
          </a:xfrm>
        </p:grpSpPr>
        <p:sp>
          <p:nvSpPr>
            <p:cNvPr id="12" name="矩形: 圆角 11"/>
            <p:cNvSpPr/>
            <p:nvPr/>
          </p:nvSpPr>
          <p:spPr>
            <a:xfrm>
              <a:off x="6210300" y="832582"/>
              <a:ext cx="5105400" cy="56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3F8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918995" y="8437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+mn-lt"/>
                </a:rPr>
                <a:t>解题思路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3408680" y="2141220"/>
            <a:ext cx="761365" cy="751840"/>
          </a:xfrm>
          <a:prstGeom prst="ellipse">
            <a:avLst/>
          </a:prstGeom>
          <a:solidFill>
            <a:srgbClr val="003F87"/>
          </a:solidFill>
          <a:ln w="158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F87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64139" y="2223222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5719-19E0-107A-685A-04464F47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B8ADF028-03E1-6E26-6B1C-442F86D7FDE0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702D4A-8B80-8FB3-B6A6-CA70FA692F1A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D0EBA3-F3B6-B3D2-9AED-4E47BF0605EC}"/>
              </a:ext>
            </a:extLst>
          </p:cNvPr>
          <p:cNvCxnSpPr/>
          <p:nvPr/>
        </p:nvCxnSpPr>
        <p:spPr>
          <a:xfrm>
            <a:off x="481966" y="4202761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5E8EA40-D998-7A8E-EE5E-E02E6C5A0551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分工合作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402D33-D71D-C771-A2F9-816EBCFE9167}"/>
              </a:ext>
            </a:extLst>
          </p:cNvPr>
          <p:cNvSpPr txBox="1"/>
          <p:nvPr/>
        </p:nvSpPr>
        <p:spPr>
          <a:xfrm>
            <a:off x="481966" y="1814514"/>
            <a:ext cx="5133643" cy="22951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建模手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论文手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编程手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三个人都能看懂模型，都能看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Python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代码。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三个人都负责部分论文写作。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备赛时</a:t>
            </a:r>
            <a:r>
              <a:rPr lang="zh-CN" altLang="en-US" sz="1600" dirty="0"/>
              <a:t>所有成员共同学习三部分知识，确保</a:t>
            </a:r>
            <a:r>
              <a:rPr lang="zh-CN" altLang="en-US" sz="1600" b="1" dirty="0"/>
              <a:t>每个人都对竞赛全流程建立整体认知</a:t>
            </a:r>
            <a:r>
              <a:rPr lang="zh-CN" altLang="en-US" sz="1600" dirty="0"/>
              <a:t>；在掌握必要的基础知识后，</a:t>
            </a:r>
            <a:r>
              <a:rPr lang="zh-CN" altLang="en-US" sz="1600" b="1" dirty="0"/>
              <a:t>根据各自兴趣与专长形成具体分工。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4C0E451-920A-EA86-8563-A3F8BD7B90E0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BF75AC6-B0C9-DB37-C215-34A18EAEB7B9}"/>
              </a:ext>
            </a:extLst>
          </p:cNvPr>
          <p:cNvSpPr/>
          <p:nvPr/>
        </p:nvSpPr>
        <p:spPr>
          <a:xfrm>
            <a:off x="481966" y="4509059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7">
            <a:extLst>
              <a:ext uri="{FF2B5EF4-FFF2-40B4-BE49-F238E27FC236}">
                <a16:creationId xmlns:a16="http://schemas.microsoft.com/office/drawing/2014/main" id="{56A505CB-992D-1ACA-C4C4-232A79E73500}"/>
              </a:ext>
            </a:extLst>
          </p:cNvPr>
          <p:cNvCxnSpPr/>
          <p:nvPr/>
        </p:nvCxnSpPr>
        <p:spPr>
          <a:xfrm>
            <a:off x="501843" y="624395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41A93E8-1D4E-29EE-2E26-B12F5955F5C6}"/>
              </a:ext>
            </a:extLst>
          </p:cNvPr>
          <p:cNvSpPr txBox="1"/>
          <p:nvPr/>
        </p:nvSpPr>
        <p:spPr>
          <a:xfrm>
            <a:off x="621030" y="4541443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协作沟通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356337B-6CB5-7822-E7F8-270370F0AE64}"/>
              </a:ext>
            </a:extLst>
          </p:cNvPr>
          <p:cNvSpPr txBox="1"/>
          <p:nvPr/>
        </p:nvSpPr>
        <p:spPr>
          <a:xfrm>
            <a:off x="481966" y="5354106"/>
            <a:ext cx="5133643" cy="7967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提前模拟一套题目，目的是熟悉整体比赛流程和比赛时大家各自的安排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20" name="直接连接符 18">
            <a:extLst>
              <a:ext uri="{FF2B5EF4-FFF2-40B4-BE49-F238E27FC236}">
                <a16:creationId xmlns:a16="http://schemas.microsoft.com/office/drawing/2014/main" id="{140AE232-E95A-30C9-32A0-04A66009CF22}"/>
              </a:ext>
            </a:extLst>
          </p:cNvPr>
          <p:cNvCxnSpPr/>
          <p:nvPr/>
        </p:nvCxnSpPr>
        <p:spPr>
          <a:xfrm>
            <a:off x="496570" y="5320118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49FDF6B-ED06-39F4-1B8E-409FED7D6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909" y="466389"/>
            <a:ext cx="4151609" cy="60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9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B02A9-B211-F9B2-8744-2F5C535EF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DE2BFDC1-C695-1B06-5672-B6EAEC538664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E6C40-7790-7828-AD3D-9B841EFF012E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B4F11BA-9011-1858-FD4E-6CA6EE7E4941}"/>
              </a:ext>
            </a:extLst>
          </p:cNvPr>
          <p:cNvCxnSpPr/>
          <p:nvPr/>
        </p:nvCxnSpPr>
        <p:spPr>
          <a:xfrm>
            <a:off x="354634" y="624395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37DF414-641C-AC8D-A66C-7DD674C7B1A7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知识储备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56C436-E2B7-FDCD-6135-C1176A083572}"/>
              </a:ext>
            </a:extLst>
          </p:cNvPr>
          <p:cNvSpPr txBox="1"/>
          <p:nvPr/>
        </p:nvSpPr>
        <p:spPr>
          <a:xfrm>
            <a:off x="481966" y="1814514"/>
            <a:ext cx="5133643" cy="4298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对于建模手，需要了解常见数学模型并有较强的数学建模能力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对于论文手，一定需要熟练地掌握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LaTeX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，需要提前练习，熟悉公式，并提前准备论文模板。还需要有较强的“美工能力”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对于代码手，需要提前沟通建模手与论文手的信息，同时也需要掌握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MATLAB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或者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Python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的作图。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三个人都要有足够的学习能力，因为题目所使用的模型和算法大概率是平时没有见过的（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740A00B-F3AD-C16A-7AE1-D4F06080C595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1FA9F29-8A4C-1ADB-89FC-DC6CBD2E9914}"/>
              </a:ext>
            </a:extLst>
          </p:cNvPr>
          <p:cNvSpPr txBox="1"/>
          <p:nvPr/>
        </p:nvSpPr>
        <p:spPr>
          <a:xfrm>
            <a:off x="6380176" y="1374795"/>
            <a:ext cx="5124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数学模型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（第六版）姜启源 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数学建模算法与应用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司守奎 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数学建模方法及其应用（第三版）韩中庚高教社</a:t>
            </a:r>
          </a:p>
          <a:p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874EF4-F7FC-5FB8-52FE-2711482E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644" y="3025068"/>
            <a:ext cx="2339631" cy="2913020"/>
          </a:xfrm>
          <a:prstGeom prst="rect">
            <a:avLst/>
          </a:prstGeom>
        </p:spPr>
      </p:pic>
      <p:pic>
        <p:nvPicPr>
          <p:cNvPr id="9" name="图片 8" descr="图形用户界面&#10;&#10;AI 生成的内容可能不正确。">
            <a:extLst>
              <a:ext uri="{FF2B5EF4-FFF2-40B4-BE49-F238E27FC236}">
                <a16:creationId xmlns:a16="http://schemas.microsoft.com/office/drawing/2014/main" id="{02CE1D87-A815-D15F-FA03-7302075FB4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76" y="2508206"/>
            <a:ext cx="1936281" cy="2653742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3D6C9BE-BA47-0A13-B326-5BF522DB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83" y="4068703"/>
            <a:ext cx="1582803" cy="20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8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66A361E-FFA4-785E-15C8-7389E514ACF2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498727-1FC5-DD7E-E9E6-29A04E714A6E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赛程安排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31A437-95C6-2C39-364E-5FC04CEC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15" y="1720145"/>
            <a:ext cx="5287146" cy="27952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16AF1E-C09B-FCC2-19DD-1B98BFD9A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78" y="913130"/>
            <a:ext cx="529990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2497455" y="2081530"/>
            <a:ext cx="7011670" cy="1766570"/>
          </a:xfrm>
          <a:prstGeom prst="roundRect">
            <a:avLst>
              <a:gd name="adj" fmla="val 12346"/>
            </a:avLst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97455" y="2313940"/>
            <a:ext cx="7011670" cy="1314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7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9233-4EC8-1C42-E663-42A086609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0670B6A9-40D3-6E22-CBCD-3383FFEB592B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CF266E-4412-459D-E2D8-5BDE4A697616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6A14DC8-6FF2-776A-2329-6BB982DA75F9}"/>
              </a:ext>
            </a:extLst>
          </p:cNvPr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216DEC6-03FC-6CEE-6647-3CF5E51D44CB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题目分析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A9AA97-733E-2540-283A-765A127618FB}"/>
              </a:ext>
            </a:extLst>
          </p:cNvPr>
          <p:cNvSpPr txBox="1"/>
          <p:nvPr/>
        </p:nvSpPr>
        <p:spPr>
          <a:xfrm>
            <a:off x="481966" y="1814514"/>
            <a:ext cx="5133643" cy="42483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题目中的第二段就是题目中最大的提示。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根据题目，将影响因素设为：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Infrastructure/environment/resident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satisfaction.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同时，题中也提到了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Tax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的作用，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所以我们便有了大致的逻辑关系。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6AE5CEB-F213-CD58-EB2C-4D37F0921CB7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9AEA5E2-9F33-5C8F-5C52-8F0795B3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3737867"/>
            <a:ext cx="4917209" cy="2239387"/>
          </a:xfrm>
          <a:prstGeom prst="rect">
            <a:avLst/>
          </a:prstGeom>
        </p:spPr>
      </p:pic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94C0FCC-F630-7CA9-D56D-57072BBB90E9}"/>
              </a:ext>
            </a:extLst>
          </p:cNvPr>
          <p:cNvCxnSpPr>
            <a:cxnSpLocks/>
          </p:cNvCxnSpPr>
          <p:nvPr/>
        </p:nvCxnSpPr>
        <p:spPr>
          <a:xfrm>
            <a:off x="695739" y="4941262"/>
            <a:ext cx="26239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2A778EB-5310-B9EA-A8E2-A7E40CE5D801}"/>
              </a:ext>
            </a:extLst>
          </p:cNvPr>
          <p:cNvCxnSpPr>
            <a:cxnSpLocks/>
          </p:cNvCxnSpPr>
          <p:nvPr/>
        </p:nvCxnSpPr>
        <p:spPr>
          <a:xfrm>
            <a:off x="2389975" y="4754216"/>
            <a:ext cx="300697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C14B6D6C-7003-EA5C-67CC-5A38521AE6B1}"/>
              </a:ext>
            </a:extLst>
          </p:cNvPr>
          <p:cNvCxnSpPr>
            <a:cxnSpLocks/>
          </p:cNvCxnSpPr>
          <p:nvPr/>
        </p:nvCxnSpPr>
        <p:spPr>
          <a:xfrm>
            <a:off x="695739" y="4426225"/>
            <a:ext cx="470120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9F8871D2-76D1-535D-656B-A562B74FAC2A}"/>
              </a:ext>
            </a:extLst>
          </p:cNvPr>
          <p:cNvCxnSpPr>
            <a:cxnSpLocks/>
          </p:cNvCxnSpPr>
          <p:nvPr/>
        </p:nvCxnSpPr>
        <p:spPr>
          <a:xfrm>
            <a:off x="4456043" y="5261113"/>
            <a:ext cx="9409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2E3E29A1-9CFB-961A-4D5B-689541F6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013" y="1295211"/>
            <a:ext cx="4917209" cy="4541898"/>
          </a:xfrm>
          <a:prstGeom prst="rect">
            <a:avLst/>
          </a:prstGeom>
        </p:spPr>
      </p:pic>
      <p:cxnSp>
        <p:nvCxnSpPr>
          <p:cNvPr id="6" name="直线连接符 19">
            <a:extLst>
              <a:ext uri="{FF2B5EF4-FFF2-40B4-BE49-F238E27FC236}">
                <a16:creationId xmlns:a16="http://schemas.microsoft.com/office/drawing/2014/main" id="{D2732D1D-B74E-BBD9-F3A7-95A9DB2A8403}"/>
              </a:ext>
            </a:extLst>
          </p:cNvPr>
          <p:cNvCxnSpPr>
            <a:cxnSpLocks/>
          </p:cNvCxnSpPr>
          <p:nvPr/>
        </p:nvCxnSpPr>
        <p:spPr>
          <a:xfrm>
            <a:off x="695739" y="4605709"/>
            <a:ext cx="317508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25">
            <a:extLst>
              <a:ext uri="{FF2B5EF4-FFF2-40B4-BE49-F238E27FC236}">
                <a16:creationId xmlns:a16="http://schemas.microsoft.com/office/drawing/2014/main" id="{2864DC77-8F1D-F46A-D7C6-41BCFA9DFD0B}"/>
              </a:ext>
            </a:extLst>
          </p:cNvPr>
          <p:cNvCxnSpPr>
            <a:cxnSpLocks/>
          </p:cNvCxnSpPr>
          <p:nvPr/>
        </p:nvCxnSpPr>
        <p:spPr>
          <a:xfrm>
            <a:off x="695739" y="5438115"/>
            <a:ext cx="470120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连接符 25">
            <a:extLst>
              <a:ext uri="{FF2B5EF4-FFF2-40B4-BE49-F238E27FC236}">
                <a16:creationId xmlns:a16="http://schemas.microsoft.com/office/drawing/2014/main" id="{C8E7A09F-E00F-FBD0-E6A6-3BDB615DC48F}"/>
              </a:ext>
            </a:extLst>
          </p:cNvPr>
          <p:cNvCxnSpPr>
            <a:cxnSpLocks/>
          </p:cNvCxnSpPr>
          <p:nvPr/>
        </p:nvCxnSpPr>
        <p:spPr>
          <a:xfrm>
            <a:off x="695739" y="5590515"/>
            <a:ext cx="94375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3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158B5-2B94-27E5-567E-8F982709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B9F58750-79D3-BDB5-C994-8FDA5C87641B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AD8102-9BF0-D3AB-25CE-E6DA0FC7477B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997B8C0-9FF7-94D3-7460-DD10A6F6BFDD}"/>
              </a:ext>
            </a:extLst>
          </p:cNvPr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9D5B884-74C2-9F47-D1D7-0B49068539ED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题目难点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DA150F-8849-FCD5-B25D-AE8F6D9B8C76}"/>
              </a:ext>
            </a:extLst>
          </p:cNvPr>
          <p:cNvSpPr txBox="1"/>
          <p:nvPr/>
        </p:nvSpPr>
        <p:spPr>
          <a:xfrm>
            <a:off x="481966" y="1814514"/>
            <a:ext cx="5260975" cy="42483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建模不是这道题最难的部分，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题主要难点在于数据收集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多页的预算书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居民满意度指标与论文变量难以对齐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环境恶化指数很难推测，官方文件中很少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政府官网难用，相关数据少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题目参考文件的新闻很难构成数据来源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A7F139F-6D77-9E93-AF97-D26052BB5A8F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F87FE6C8-B3A8-DC9C-F1B5-559040BA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13" y="1295211"/>
            <a:ext cx="4917209" cy="45418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CD91C9-8E16-5CFF-CB56-DAE5291DC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553" y="4138372"/>
            <a:ext cx="3790467" cy="19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C6DD2-6A9F-B976-7A78-8B872909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7B5CC4B7-4CC3-B470-144A-4296E576DB98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1419C6-8639-2DBC-AE52-64E9CA1C4E85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922F630-FA9F-22D3-048C-CAB48128362E}"/>
              </a:ext>
            </a:extLst>
          </p:cNvPr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22C30-CBE3-9CE7-C3D0-BE9EE7749B71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数据收集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E5B13F7-176E-1798-9947-D99986A00B67}"/>
              </a:ext>
            </a:extLst>
          </p:cNvPr>
          <p:cNvSpPr txBox="1"/>
          <p:nvPr/>
        </p:nvSpPr>
        <p:spPr>
          <a:xfrm>
            <a:off x="542629" y="1802113"/>
            <a:ext cx="5133643" cy="42483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设置参数需要有一定的来源，题目最后通常会包含几篇引用材料，但是不够。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我们从原文给出的 </a:t>
            </a:r>
            <a:r>
              <a:rPr lang="e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Tourism-Survey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文档，找到了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2021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2022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年的旅游调研文档。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2024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年的文档发表较晚（赛后一个月），因此论文中并未过多涉及。但只要充分研究前三年的数据，并不会造成很大影响。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通过官网的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Budget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文章，可以清晰看到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Tax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分布，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COVID-19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的影响，这对论文很有帮助。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3CBFAD8-014C-06B9-32B2-8D0998939EB1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F313EEF-A4ED-ABD4-12C2-493761C7E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92" y="4972151"/>
            <a:ext cx="5308654" cy="1053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1A0745-5008-7E67-30E6-7842E52A3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101" y="2246078"/>
            <a:ext cx="4917209" cy="1965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70AFD2-6848-7C1C-0051-1B8466313FE2}"/>
              </a:ext>
            </a:extLst>
          </p:cNvPr>
          <p:cNvSpPr txBox="1"/>
          <p:nvPr/>
        </p:nvSpPr>
        <p:spPr>
          <a:xfrm>
            <a:off x="6676583" y="4229273"/>
            <a:ext cx="453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CBJ-Tourism-Survey-2023-Report-12.11.23.pdf</a:t>
            </a:r>
          </a:p>
          <a:p>
            <a:pPr algn="ctr"/>
            <a:r>
              <a: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引用</a:t>
            </a:r>
            <a:r>
              <a:rPr lang="zh-CN" altLang="en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原图</a:t>
            </a:r>
            <a:endParaRPr lang="zh-CN" altLang="en-US" sz="1200" i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21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15BAA-3404-CDBB-ABDF-3A49873C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328DF944-81CD-9F6C-6A88-9605CC4EAE9D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1F1449-BE44-7BE6-0CE2-F77D42FB875D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A7C8579-EB00-B6B4-5ECA-1D8BE1F01820}"/>
              </a:ext>
            </a:extLst>
          </p:cNvPr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68C4DDE-3F69-8B34-CB68-6D3F34251A20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模型建立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CA10C8-2E7B-1AF1-5CD2-91C238222231}"/>
              </a:ext>
            </a:extLst>
          </p:cNvPr>
          <p:cNvSpPr txBox="1"/>
          <p:nvPr/>
        </p:nvSpPr>
        <p:spPr>
          <a:xfrm>
            <a:off x="544830" y="1795706"/>
            <a:ext cx="5133643" cy="2289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美赛的模型不一定要很牛逼，只要能清晰展现问题即可。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我们的文章中用到了以下模型。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系统动力学模型，理清各种因素的影响逻辑。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Logistic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模型，非常经典的人口模型。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常微分方程，搭建此类模型的基础。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C897696-685F-E692-15CA-D58EBCA78909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20A0732-2306-472F-B6F2-B3B76554F2F0}"/>
              </a:ext>
            </a:extLst>
          </p:cNvPr>
          <p:cNvGrpSpPr/>
          <p:nvPr/>
        </p:nvGrpSpPr>
        <p:grpSpPr>
          <a:xfrm>
            <a:off x="6532511" y="2194450"/>
            <a:ext cx="5184232" cy="1978100"/>
            <a:chOff x="6532511" y="1523943"/>
            <a:chExt cx="5184232" cy="1978100"/>
          </a:xfrm>
        </p:grpSpPr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D441B5C6-BFAD-59E6-2E99-B3B689D6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32511" y="1523943"/>
              <a:ext cx="4820388" cy="901203"/>
            </a:xfrm>
            <a:prstGeom prst="rect">
              <a:avLst/>
            </a:prstGeom>
          </p:spPr>
        </p:pic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CF9537E-02CF-BC8F-BFD5-3E2AE2FC7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3878" y="1878496"/>
              <a:ext cx="0" cy="6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E9FDF267-4438-B66F-8B42-826F76C29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4687" y="1878496"/>
              <a:ext cx="0" cy="6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5E32327-FECA-BBD3-B062-B60ED188288A}"/>
                </a:ext>
              </a:extLst>
            </p:cNvPr>
            <p:cNvSpPr txBox="1"/>
            <p:nvPr/>
          </p:nvSpPr>
          <p:spPr>
            <a:xfrm>
              <a:off x="8706677" y="2461986"/>
              <a:ext cx="1013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影响较小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221407-A5ED-0C4C-2216-325B877F7965}"/>
                </a:ext>
              </a:extLst>
            </p:cNvPr>
            <p:cNvSpPr txBox="1"/>
            <p:nvPr/>
          </p:nvSpPr>
          <p:spPr>
            <a:xfrm>
              <a:off x="10196801" y="2461985"/>
              <a:ext cx="1013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影响较大</a:t>
              </a:r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8A1AE938-36C2-0494-5C1A-08A02302D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5504" y="1979769"/>
              <a:ext cx="0" cy="1031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AF4C9D1-99EA-90A2-3A6D-22248D67AFDD}"/>
                </a:ext>
              </a:extLst>
            </p:cNvPr>
            <p:cNvSpPr txBox="1"/>
            <p:nvPr/>
          </p:nvSpPr>
          <p:spPr>
            <a:xfrm>
              <a:off x="10378282" y="2978823"/>
              <a:ext cx="1338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Logistic</a:t>
              </a:r>
            </a:p>
            <a:p>
              <a:pPr algn="ctr"/>
              <a:r>
                <a:rPr kumimoji="1" lang="zh-CN" altLang="en-US" sz="1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中的承载力</a:t>
              </a: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4EA30073-9034-3CCD-2F8A-B853FB1AF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5" y="3979399"/>
            <a:ext cx="4996065" cy="1758499"/>
          </a:xfrm>
          <a:prstGeom prst="rect">
            <a:avLst/>
          </a:prstGeom>
        </p:spPr>
      </p:pic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BE5B702-631B-E957-4E84-E3E65FD9AF2E}"/>
              </a:ext>
            </a:extLst>
          </p:cNvPr>
          <p:cNvCxnSpPr>
            <a:cxnSpLocks/>
          </p:cNvCxnSpPr>
          <p:nvPr/>
        </p:nvCxnSpPr>
        <p:spPr>
          <a:xfrm flipH="1" flipV="1">
            <a:off x="4959626" y="5078896"/>
            <a:ext cx="3895449" cy="2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5E649B7-ACBE-3792-850C-0D097268F04A}"/>
              </a:ext>
            </a:extLst>
          </p:cNvPr>
          <p:cNvSpPr txBox="1"/>
          <p:nvPr/>
        </p:nvSpPr>
        <p:spPr>
          <a:xfrm>
            <a:off x="8855075" y="4933356"/>
            <a:ext cx="2436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i="1" dirty="0">
                <a:latin typeface="SimSun" panose="02010600030101010101" pitchFamily="2" charset="-122"/>
                <a:ea typeface="SimSun" panose="02010600030101010101" pitchFamily="2" charset="-122"/>
              </a:rPr>
              <a:t>模型可以现场搜索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3CDEF87-DC5C-CDCB-0302-756F5B473051}"/>
              </a:ext>
            </a:extLst>
          </p:cNvPr>
          <p:cNvCxnSpPr>
            <a:cxnSpLocks/>
          </p:cNvCxnSpPr>
          <p:nvPr/>
        </p:nvCxnSpPr>
        <p:spPr>
          <a:xfrm flipV="1">
            <a:off x="10414000" y="4263887"/>
            <a:ext cx="548861" cy="66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AFE42C1-A59A-026E-BA4A-E80908D19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1" y="3496907"/>
            <a:ext cx="2847419" cy="10834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A07CFA-03FD-3C40-0A6F-38E812A00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28" y="1122049"/>
            <a:ext cx="3424825" cy="8717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65338F-C19A-F2E5-C4A0-107942DE0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6764" y="1255465"/>
            <a:ext cx="1748695" cy="6228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5B4F73-DED9-E3B2-C6B3-BBBBCB9745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0228" y="5381629"/>
            <a:ext cx="3055827" cy="71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21E7-E510-7920-58E2-5E857E495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5E39B501-B0B7-2D7F-2AFB-54073704AA59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AC1FEF-F779-109D-069C-44B0CAC1DA0A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78FF6C4-0101-830E-CC78-383909424FE4}"/>
              </a:ext>
            </a:extLst>
          </p:cNvPr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ECAD485-1FA8-A56A-59BD-3C3915C45C17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参数设置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D2AECA9-1044-35DA-BC6E-7905901ED987}"/>
                  </a:ext>
                </a:extLst>
              </p:cNvPr>
              <p:cNvSpPr txBox="1"/>
              <p:nvPr/>
            </p:nvSpPr>
            <p:spPr>
              <a:xfrm>
                <a:off x="542629" y="1802113"/>
                <a:ext cx="5133643" cy="42483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对每个影响因素设置超参数：</a:t>
                </a:r>
                <a14:m>
                  <m:oMath xmlns:m="http://schemas.openxmlformats.org/officeDocument/2006/math">
                    <m:r>
                      <a:rPr lang="en" altLang="zh-CN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/>
                  <a:t>/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1600" dirty="0"/>
                  <a:t>/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1600" dirty="0"/>
                  <a:t>/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600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对于税设置：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𝑒𝑛𝑣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𝑖𝑛𝑓𝑟𝑎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𝑝𝑢𝑏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且和为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设置税率 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𝜏</m:t>
                    </m:r>
                  </m:oMath>
                </a14:m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以及人头税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</m:ctrlPr>
                      </m:sSubPr>
                      <m:e>
                        <m:r>
                          <a:rPr lang="en" altLang="zh-CN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𝑜𝑡h𝑒𝑟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基于模型需要，界定其他的参数。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具体来说，就是子影响因素。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当然，不必一次全部设计出来，在后续调整参数时再添加相关参数也没问题。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D2AECA9-1044-35DA-BC6E-7905901ED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9" y="1802113"/>
                <a:ext cx="5133643" cy="4248349"/>
              </a:xfrm>
              <a:prstGeom prst="rect">
                <a:avLst/>
              </a:prstGeom>
              <a:blipFill>
                <a:blip r:embed="rId3"/>
                <a:stretch>
                  <a:fillRect l="-494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1012E2F-C7F7-9A96-79AD-98836E79A28F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E5727F1B-F9BA-9FB1-F7CB-A99FB77B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450" y="4078168"/>
            <a:ext cx="2135270" cy="19722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D3238E-EBF2-2F00-6607-BC4C59C56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091" y="1278301"/>
            <a:ext cx="5211228" cy="457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B89A4-569C-FAE4-BD79-F64D4D6A7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2866F74A-34AA-F83E-80CE-7FEE3441A8C9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069841-1A2E-153C-77B9-7067A9BDF326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989BB4-204D-C892-00F9-5E1D3642CB44}"/>
              </a:ext>
            </a:extLst>
          </p:cNvPr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44D181F-62E1-C06B-D122-807E471A8D06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决策优化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6C1B25-FA83-0338-776D-941F10D4752A}"/>
                  </a:ext>
                </a:extLst>
              </p:cNvPr>
              <p:cNvSpPr txBox="1"/>
              <p:nvPr/>
            </p:nvSpPr>
            <p:spPr>
              <a:xfrm>
                <a:off x="542629" y="2180369"/>
                <a:ext cx="5133643" cy="321714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疫情带来了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2020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 年之后旅游人口的报复式增长。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仅使用官网收集的数据是不够的，需要根据真实情况调整系数拟合，得到合适的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  <m:t>𝛼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  <a:sym typeface="+mn-lt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  <m:t>𝛽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  <a:sym typeface="+mn-lt"/>
                      </a:rPr>
                      <m:t> , </m:t>
                    </m:r>
                    <m:r>
                      <a:rPr lang="en-US" altLang="zh-CN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  <a:sym typeface="+mn-lt"/>
                      </a:rPr>
                      <m:t>𝐾</m:t>
                    </m:r>
                  </m:oMath>
                </a14:m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 </a:t>
                </a:r>
                <a:r>
                  <a:rPr lang="zh-CN" altLang="en-US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等参数。</a:t>
                </a:r>
                <a:endParaRPr lang="en-US" altLang="zh-CN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另外，根据报告和政策调整参数的设置：</a:t>
                </a:r>
                <a:endParaRPr lang="en-US" altLang="zh-CN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比如 𝐾 取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1.65 million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（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2023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年的游客量作为环境承载基准）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投资效率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</m:ctrlPr>
                      </m:sSubPr>
                      <m:e>
                        <m:r>
                          <a:rPr lang="zh-CN" altLang="en-US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  <m:t>𝜑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  <m:t>𝑖𝑛𝑓𝑟𝑎</m:t>
                        </m:r>
                      </m:sub>
                    </m:sSub>
                  </m:oMath>
                </a14:m>
                <a:r>
                  <a:rPr lang="en-US" altLang="zh-CN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  <m:t>𝜑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  <a:sym typeface="+mn-lt"/>
                          </a:rPr>
                          <m:t>𝑒𝑛𝑣</m:t>
                        </m:r>
                      </m:sub>
                    </m:sSub>
                    <m:r>
                      <a:rPr lang="en-US" altLang="zh-CN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来自“每年预算投入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+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设施改善幅度”的估算。</a:t>
                </a:r>
                <a:endParaRPr lang="en-US" altLang="zh-CN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6C1B25-FA83-0338-776D-941F10D47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9" y="2180369"/>
                <a:ext cx="5133643" cy="3217148"/>
              </a:xfrm>
              <a:prstGeom prst="rect">
                <a:avLst/>
              </a:prstGeom>
              <a:blipFill>
                <a:blip r:embed="rId3"/>
                <a:stretch>
                  <a:fillRect l="-494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7652F4F-F946-BDC7-8474-90B985E6360E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DEB8753-B45D-4D5F-853C-754AF119E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782" y="1055145"/>
            <a:ext cx="1890715" cy="16386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2BD10EB-517F-0B9E-1617-7855C874C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57" y="2968084"/>
            <a:ext cx="4613495" cy="30015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628CC0-E507-E711-459F-35C0DFCA3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980" y="1122418"/>
            <a:ext cx="2058547" cy="15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9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B5311-A4DE-BC0A-F23B-E7008F489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66485E10-E8A1-F52D-2510-E0B34C4884A1}"/>
              </a:ext>
            </a:extLst>
          </p:cNvPr>
          <p:cNvSpPr/>
          <p:nvPr/>
        </p:nvSpPr>
        <p:spPr>
          <a:xfrm>
            <a:off x="6238240" y="888365"/>
            <a:ext cx="5408930" cy="535559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B98B2B-D338-58C8-85F8-87A8419F0E9E}"/>
              </a:ext>
            </a:extLst>
          </p:cNvPr>
          <p:cNvSpPr/>
          <p:nvPr/>
        </p:nvSpPr>
        <p:spPr>
          <a:xfrm>
            <a:off x="481966" y="880746"/>
            <a:ext cx="2673322" cy="53637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FB17E67-5423-BE47-DC5D-F82DF5AAEB40}"/>
              </a:ext>
            </a:extLst>
          </p:cNvPr>
          <p:cNvCxnSpPr/>
          <p:nvPr/>
        </p:nvCxnSpPr>
        <p:spPr>
          <a:xfrm>
            <a:off x="496570" y="6160770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EC253E4-07CB-8657-53B1-FCF0ECD6C81A}"/>
              </a:ext>
            </a:extLst>
          </p:cNvPr>
          <p:cNvSpPr txBox="1"/>
          <p:nvPr/>
        </p:nvSpPr>
        <p:spPr>
          <a:xfrm>
            <a:off x="621030" y="913130"/>
            <a:ext cx="4994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参数优化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BBC630-E995-59E3-B867-6696FD8FC1BB}"/>
              </a:ext>
            </a:extLst>
          </p:cNvPr>
          <p:cNvSpPr txBox="1"/>
          <p:nvPr/>
        </p:nvSpPr>
        <p:spPr>
          <a:xfrm>
            <a:off x="542629" y="1802114"/>
            <a:ext cx="5133643" cy="10007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D84E529-927C-9AE4-9DE9-20A5756130E6}"/>
              </a:ext>
            </a:extLst>
          </p:cNvPr>
          <p:cNvCxnSpPr/>
          <p:nvPr/>
        </p:nvCxnSpPr>
        <p:spPr>
          <a:xfrm>
            <a:off x="496570" y="1691805"/>
            <a:ext cx="5260975" cy="0"/>
          </a:xfrm>
          <a:prstGeom prst="line">
            <a:avLst/>
          </a:prstGeom>
          <a:ln w="19050">
            <a:solidFill>
              <a:srgbClr val="003F8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31319A0-9C10-161E-6BE1-6F5D01FD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774" y="1302749"/>
            <a:ext cx="5039861" cy="45268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385807-CA3F-A3F7-AE0E-B5C707E34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7" y="1846915"/>
            <a:ext cx="4949921" cy="40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3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bsdarjk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3272</TotalTime>
  <Words>1357</Words>
  <Application>Microsoft Office PowerPoint</Application>
  <PresentationFormat>宽屏</PresentationFormat>
  <Paragraphs>142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微软雅黑</vt:lpstr>
      <vt:lpstr>SimSun</vt:lpstr>
      <vt:lpstr>Calibri</vt:lpstr>
      <vt:lpstr>Arial</vt:lpstr>
      <vt:lpstr>Cambria Math</vt:lpstr>
      <vt:lpstr>华文行楷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精美艺术叶子</dc:title>
  <dc:creator>第一PPT</dc:creator>
  <cp:keywords>www.1ppt.com</cp:keywords>
  <dc:description>www.1ppt.com</dc:description>
  <cp:lastModifiedBy>Song, Junqiao</cp:lastModifiedBy>
  <cp:revision>134</cp:revision>
  <dcterms:created xsi:type="dcterms:W3CDTF">2019-10-18T04:43:00Z</dcterms:created>
  <dcterms:modified xsi:type="dcterms:W3CDTF">2026-01-19T12:34:43Z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F49DD7C5343E4B80A7AA629E4FA33800_13</vt:lpwstr>
  </property>
  <property fmtid="{D5CDD505-2E9C-101B-9397-08002B2CF9AE}" pid="3" name="KSOProductBuildVer">
    <vt:lpwstr>2052-12.1.0.22529</vt:lpwstr>
  </property>
</Properties>
</file>